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71" r:id="rId3"/>
    <p:sldId id="258" r:id="rId4"/>
    <p:sldId id="263" r:id="rId5"/>
    <p:sldId id="273" r:id="rId6"/>
    <p:sldId id="268" r:id="rId7"/>
    <p:sldId id="259" r:id="rId8"/>
    <p:sldId id="270" r:id="rId9"/>
    <p:sldId id="269" r:id="rId10"/>
    <p:sldId id="260" r:id="rId11"/>
    <p:sldId id="264" r:id="rId12"/>
    <p:sldId id="266" r:id="rId1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372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/>
          <p:nvPr/>
        </p:nvGrpSpPr>
        <p:grpSpPr>
          <a:xfrm>
            <a:off x="0" y="0"/>
            <a:ext cx="12188825" cy="6872226"/>
            <a:chOff x="0" y="0"/>
            <a:chExt cx="12188825" cy="6872226"/>
          </a:xfrm>
        </p:grpSpPr>
        <p:pic>
          <p:nvPicPr>
            <p:cNvPr id="9" name="Picture 8" descr="HD-PanelTitle-V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" r="47673"/>
            <a:stretch/>
          </p:blipFill>
          <p:spPr>
            <a:xfrm rot="5400000">
              <a:off x="5245268" y="530352"/>
              <a:ext cx="1673352" cy="612648"/>
            </a:xfrm>
            <a:prstGeom prst="rect">
              <a:avLst/>
            </a:prstGeom>
          </p:spPr>
        </p:pic>
        <p:pic>
          <p:nvPicPr>
            <p:cNvPr id="18" name="Picture 17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8819"/>
            <a:stretch/>
          </p:blipFill>
          <p:spPr>
            <a:xfrm rot="5400000">
              <a:off x="5263556" y="5747514"/>
              <a:ext cx="1636776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 smtClean="0"/>
              <a:t>按一下以編輯母片副標題樣式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B61BEF0D-F0BB-DE4B-95CE-6DB70DBA9567}" type="datetimeFigureOut">
              <a:rPr lang="en-US" dirty="0"/>
              <a:pPr/>
              <a:t>9/1/2020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FA754-D5C3-4E66-96A6-867B257F58DC}" type="datetimeFigureOut">
              <a:rPr lang="en-US" dirty="0"/>
              <a:t>9/1/2020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84065D-F351-4B03-BD91-D8A6B8D4B36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FA754-D5C3-4E66-96A6-867B257F58DC}" type="datetimeFigureOut">
              <a:rPr lang="en-US" dirty="0"/>
              <a:t>9/1/2020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84065D-F351-4B03-BD91-D8A6B8D4B362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1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1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TW" altLang="en-US" smtClean="0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全景圖片 (含標題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TW" altLang="en-US" smtClean="0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與說明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述 (含標題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述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16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是非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14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88825" cy="6856215"/>
            <a:chOff x="0" y="0"/>
            <a:chExt cx="12188825" cy="6856215"/>
          </a:xfrm>
        </p:grpSpPr>
        <p:pic>
          <p:nvPicPr>
            <p:cNvPr id="8" name="Picture 7" descr="HD-PanelContent-V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093"/>
            <a:stretch/>
          </p:blipFill>
          <p:spPr>
            <a:xfrm rot="5400000">
              <a:off x="5706471" y="76265"/>
              <a:ext cx="758952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093"/>
            <a:stretch/>
          </p:blipFill>
          <p:spPr>
            <a:xfrm rot="5400000">
              <a:off x="5706470" y="6173526"/>
              <a:ext cx="758952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 baseline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微軟正黑體" panose="020B0604030504040204" pitchFamily="34" charset="-120"/>
              </a:defRPr>
            </a:lvl1pPr>
          </a:lstStyle>
          <a:p>
            <a:fld id="{B61BEF0D-F0BB-DE4B-95CE-6DB70DBA9567}" type="datetimeFigureOut">
              <a:rPr lang="en-US" smtClean="0"/>
              <a:pPr/>
              <a:t>9/1/2020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 baseline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微軟正黑體" panose="020B0604030504040204" pitchFamily="34" charset="-12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 baseline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微軟正黑體" panose="020B0604030504040204" pitchFamily="34" charset="-120"/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8" r:id="rId2"/>
    <p:sldLayoutId id="2147483651" r:id="rId3"/>
    <p:sldLayoutId id="2147483669" r:id="rId4"/>
    <p:sldLayoutId id="2147483653" r:id="rId5"/>
    <p:sldLayoutId id="2147483654" r:id="rId6"/>
    <p:sldLayoutId id="2147483655" r:id="rId7"/>
    <p:sldLayoutId id="2147483656" r:id="rId8"/>
    <p:sldLayoutId id="2147483660" r:id="rId9"/>
    <p:sldLayoutId id="2147483657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58" r:id="rId16"/>
    <p:sldLayoutId id="2147483659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 baseline="0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Times New Roman" panose="02020603050405020304" pitchFamily="18" charset="0"/>
          <a:ea typeface="微軟正黑體" panose="020B0604030504040204" pitchFamily="34" charset="-120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 baseline="0">
          <a:solidFill>
            <a:schemeClr val="tx1">
              <a:lumMod val="85000"/>
              <a:lumOff val="15000"/>
            </a:schemeClr>
          </a:solidFill>
          <a:effectLst/>
          <a:latin typeface="Times New Roman" panose="02020603050405020304" pitchFamily="18" charset="0"/>
          <a:ea typeface="微軟正黑體" panose="020B0604030504040204" pitchFamily="34" charset="-120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 baseline="0">
          <a:solidFill>
            <a:schemeClr val="tx1">
              <a:lumMod val="85000"/>
              <a:lumOff val="15000"/>
            </a:schemeClr>
          </a:solidFill>
          <a:effectLst/>
          <a:latin typeface="Times New Roman" panose="02020603050405020304" pitchFamily="18" charset="0"/>
          <a:ea typeface="微軟正黑體" panose="020B0604030504040204" pitchFamily="34" charset="-120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 baseline="0">
          <a:solidFill>
            <a:schemeClr val="tx1">
              <a:lumMod val="85000"/>
              <a:lumOff val="15000"/>
            </a:schemeClr>
          </a:solidFill>
          <a:effectLst/>
          <a:latin typeface="Times New Roman" panose="02020603050405020304" pitchFamily="18" charset="0"/>
          <a:ea typeface="微軟正黑體" panose="020B0604030504040204" pitchFamily="34" charset="-120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 baseline="0">
          <a:solidFill>
            <a:schemeClr val="tx1">
              <a:lumMod val="85000"/>
              <a:lumOff val="15000"/>
            </a:schemeClr>
          </a:solidFill>
          <a:effectLst/>
          <a:latin typeface="Times New Roman" panose="02020603050405020304" pitchFamily="18" charset="0"/>
          <a:ea typeface="微軟正黑體" panose="020B0604030504040204" pitchFamily="34" charset="-120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 baseline="0">
          <a:solidFill>
            <a:schemeClr val="tx1">
              <a:lumMod val="85000"/>
              <a:lumOff val="15000"/>
            </a:schemeClr>
          </a:solidFill>
          <a:effectLst/>
          <a:latin typeface="Times New Roman" panose="02020603050405020304" pitchFamily="18" charset="0"/>
          <a:ea typeface="微軟正黑體" panose="020B0604030504040204" pitchFamily="34" charset="-120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://twb.moe.edu.tw/index2.html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zh-TW" altLang="en-US" sz="4000" dirty="0" smtClean="0"/>
              <a:t>不當資訊防護系統</a:t>
            </a:r>
            <a:r>
              <a:rPr lang="en-US" altLang="zh-TW" sz="4000" dirty="0" smtClean="0"/>
              <a:t>(TANWP)</a:t>
            </a:r>
            <a:endParaRPr lang="zh-TW" altLang="en-US" sz="4000" dirty="0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2094281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防護願景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altLang="zh-TW" dirty="0" smtClean="0"/>
              <a:t>		</a:t>
            </a:r>
            <a:r>
              <a:rPr lang="zh-TW" altLang="en-US" dirty="0" smtClean="0"/>
              <a:t>保護學齡中的使用者在校園環境內，避免接觸不當資訊內容的網站，讓其使用者在網路內容安全的保持身心健康，快樂成長。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20415362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防護系統介紹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dirty="0" smtClean="0"/>
              <a:t>中山大學承接教育部「青少年網路內容防護計畫」</a:t>
            </a:r>
            <a:r>
              <a:rPr lang="zh-TW" altLang="en-US" dirty="0" smtClean="0"/>
              <a:t>，開發</a:t>
            </a:r>
            <a:r>
              <a:rPr lang="zh-TW" altLang="en-US" b="1" i="1" u="sng" dirty="0" smtClean="0">
                <a:solidFill>
                  <a:srgbClr val="FF0000"/>
                </a:solidFill>
              </a:rPr>
              <a:t>不當資訊防護系統</a:t>
            </a:r>
            <a:r>
              <a:rPr lang="en-US" altLang="zh-TW" b="1" i="1" u="sng" dirty="0" smtClean="0">
                <a:solidFill>
                  <a:srgbClr val="FF0000"/>
                </a:solidFill>
              </a:rPr>
              <a:t>(TANWP)</a:t>
            </a:r>
            <a:r>
              <a:rPr lang="zh-TW" altLang="en-US" dirty="0" smtClean="0"/>
              <a:t>，建置於全國各區域網路中心，</a:t>
            </a:r>
            <a:r>
              <a:rPr lang="zh-TW" altLang="en-US" dirty="0" smtClean="0"/>
              <a:t>防護範圍涵蓋：</a:t>
            </a:r>
            <a:r>
              <a:rPr lang="zh-TW" altLang="en-US" u="sng" dirty="0" smtClean="0"/>
              <a:t>各縣</a:t>
            </a:r>
            <a:r>
              <a:rPr lang="en-US" altLang="zh-TW" u="sng" dirty="0" smtClean="0"/>
              <a:t>(</a:t>
            </a:r>
            <a:r>
              <a:rPr lang="zh-TW" altLang="en-US" u="sng" dirty="0" smtClean="0"/>
              <a:t>市</a:t>
            </a:r>
            <a:r>
              <a:rPr lang="en-US" altLang="zh-TW" u="sng" dirty="0" smtClean="0"/>
              <a:t>)</a:t>
            </a:r>
            <a:r>
              <a:rPr lang="zh-TW" altLang="en-US" u="sng" dirty="0" smtClean="0"/>
              <a:t>教育網路</a:t>
            </a:r>
            <a:r>
              <a:rPr lang="zh-TW" altLang="en-US" u="sng" dirty="0"/>
              <a:t>中心</a:t>
            </a:r>
            <a:r>
              <a:rPr lang="zh-TW" altLang="en-US" dirty="0"/>
              <a:t>、</a:t>
            </a:r>
            <a:r>
              <a:rPr lang="zh-TW" altLang="en-US" u="sng" dirty="0"/>
              <a:t>各縣</a:t>
            </a:r>
            <a:r>
              <a:rPr lang="en-US" altLang="zh-TW" u="sng" dirty="0"/>
              <a:t>(</a:t>
            </a:r>
            <a:r>
              <a:rPr lang="zh-TW" altLang="en-US" u="sng" dirty="0"/>
              <a:t>市</a:t>
            </a:r>
            <a:r>
              <a:rPr lang="en-US" altLang="zh-TW" u="sng" dirty="0"/>
              <a:t>)</a:t>
            </a:r>
            <a:r>
              <a:rPr lang="zh-TW" altLang="en-US" u="sng" dirty="0"/>
              <a:t>教育網路</a:t>
            </a:r>
            <a:r>
              <a:rPr lang="zh-TW" altLang="en-US" u="sng" dirty="0" smtClean="0"/>
              <a:t>中心所屬連線</a:t>
            </a:r>
            <a:r>
              <a:rPr lang="zh-TW" altLang="en-US" u="sng" dirty="0" smtClean="0"/>
              <a:t>單位</a:t>
            </a:r>
            <a:r>
              <a:rPr lang="en-US" altLang="zh-TW" u="sng" dirty="0" smtClean="0"/>
              <a:t>(</a:t>
            </a:r>
            <a:r>
              <a:rPr lang="zh-TW" altLang="en-US" u="sng" dirty="0" smtClean="0"/>
              <a:t>國小、國中、高中職等</a:t>
            </a:r>
            <a:r>
              <a:rPr lang="en-US" altLang="zh-TW" u="sng" dirty="0" smtClean="0"/>
              <a:t>)</a:t>
            </a:r>
            <a:r>
              <a:rPr lang="zh-TW" altLang="en-US" dirty="0" smtClean="0"/>
              <a:t>、</a:t>
            </a:r>
            <a:r>
              <a:rPr lang="zh-TW" altLang="en-US" dirty="0" smtClean="0"/>
              <a:t>以及</a:t>
            </a:r>
            <a:r>
              <a:rPr lang="zh-TW" altLang="en-US" u="sng" dirty="0" smtClean="0"/>
              <a:t>區域網路中心所屬</a:t>
            </a:r>
            <a:r>
              <a:rPr lang="zh-TW" altLang="en-US" b="1" u="sng" dirty="0" smtClean="0"/>
              <a:t>高中職</a:t>
            </a:r>
            <a:r>
              <a:rPr lang="zh-TW" altLang="en-US" u="sng" dirty="0" smtClean="0"/>
              <a:t>連線單位</a:t>
            </a:r>
            <a:r>
              <a:rPr lang="zh-TW" altLang="en-US" dirty="0" smtClean="0"/>
              <a:t>。</a:t>
            </a:r>
            <a:endParaRPr lang="en-US" altLang="zh-TW" dirty="0" smtClean="0"/>
          </a:p>
          <a:p>
            <a:endParaRPr lang="en-US" altLang="zh-TW" dirty="0"/>
          </a:p>
          <a:p>
            <a:r>
              <a:rPr lang="zh-TW" altLang="en-US" dirty="0" smtClean="0"/>
              <a:t>本案防護系統主要是當</a:t>
            </a:r>
            <a:r>
              <a:rPr lang="zh-TW" altLang="en-US" b="1" u="sng" dirty="0" smtClean="0">
                <a:solidFill>
                  <a:srgbClr val="FF0000"/>
                </a:solidFill>
              </a:rPr>
              <a:t>臺灣學術網路</a:t>
            </a:r>
            <a:r>
              <a:rPr lang="en-US" altLang="zh-TW" b="1" u="sng" dirty="0" smtClean="0">
                <a:solidFill>
                  <a:srgbClr val="FF0000"/>
                </a:solidFill>
              </a:rPr>
              <a:t>(</a:t>
            </a:r>
            <a:r>
              <a:rPr lang="en-US" altLang="zh-TW" b="1" u="sng" dirty="0" err="1" smtClean="0">
                <a:solidFill>
                  <a:srgbClr val="FF0000"/>
                </a:solidFill>
              </a:rPr>
              <a:t>TANet</a:t>
            </a:r>
            <a:r>
              <a:rPr lang="en-US" altLang="zh-TW" b="1" u="sng" dirty="0" smtClean="0">
                <a:solidFill>
                  <a:srgbClr val="FF0000"/>
                </a:solidFill>
              </a:rPr>
              <a:t>)</a:t>
            </a:r>
            <a:r>
              <a:rPr lang="zh-TW" altLang="en-US" dirty="0" smtClean="0"/>
              <a:t>的使用者欲前往不當網站時，系統將進行網站的阻擋。</a:t>
            </a:r>
            <a:endParaRPr lang="en-US" altLang="zh-TW" dirty="0" smtClean="0"/>
          </a:p>
        </p:txBody>
      </p:sp>
    </p:spTree>
    <p:extLst>
      <p:ext uri="{BB962C8B-B14F-4D97-AF65-F5344CB8AC3E}">
        <p14:creationId xmlns:p14="http://schemas.microsoft.com/office/powerpoint/2010/main" val="25342073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防護系統</a:t>
            </a:r>
            <a:r>
              <a:rPr lang="zh-TW" altLang="en-US" dirty="0" smtClean="0"/>
              <a:t>介紹</a:t>
            </a:r>
            <a:r>
              <a:rPr lang="en-US" altLang="zh-TW" dirty="0" smtClean="0"/>
              <a:t>(cont.)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1295400" y="2556932"/>
            <a:ext cx="10018221" cy="3318936"/>
          </a:xfrm>
        </p:spPr>
        <p:txBody>
          <a:bodyPr>
            <a:normAutofit/>
          </a:bodyPr>
          <a:lstStyle/>
          <a:p>
            <a:r>
              <a:rPr lang="zh-TW" altLang="en-US" dirty="0" smtClean="0"/>
              <a:t>依「臺灣</a:t>
            </a:r>
            <a:r>
              <a:rPr lang="zh-TW" altLang="en-US" dirty="0"/>
              <a:t>學術網路</a:t>
            </a:r>
            <a:r>
              <a:rPr lang="en-US" altLang="zh-TW" dirty="0"/>
              <a:t>(</a:t>
            </a:r>
            <a:r>
              <a:rPr lang="en-US" altLang="zh-TW" dirty="0" err="1"/>
              <a:t>TANet</a:t>
            </a:r>
            <a:r>
              <a:rPr lang="en-US" altLang="zh-TW" dirty="0"/>
              <a:t>)</a:t>
            </a:r>
            <a:r>
              <a:rPr lang="zh-TW" altLang="en-US" dirty="0"/>
              <a:t>資訊使用管理</a:t>
            </a:r>
            <a:r>
              <a:rPr lang="zh-TW" altLang="en-US" dirty="0" smtClean="0"/>
              <a:t>小組」，將類別</a:t>
            </a:r>
            <a:r>
              <a:rPr lang="zh-TW" altLang="en-US" dirty="0"/>
              <a:t>共分為</a:t>
            </a:r>
            <a:r>
              <a:rPr lang="zh-TW" altLang="en-US" dirty="0" smtClean="0"/>
              <a:t>：</a:t>
            </a:r>
            <a:endParaRPr lang="en-US" altLang="zh-TW" dirty="0"/>
          </a:p>
          <a:p>
            <a:pPr marL="0" indent="0">
              <a:buNone/>
            </a:pPr>
            <a:r>
              <a:rPr lang="en-US" altLang="zh-TW" sz="2200" dirty="0" smtClean="0"/>
              <a:t>(</a:t>
            </a:r>
            <a:r>
              <a:rPr lang="zh-TW" altLang="en-US" sz="2200" dirty="0"/>
              <a:t>一</a:t>
            </a:r>
            <a:r>
              <a:rPr lang="en-US" altLang="zh-TW" sz="2200" dirty="0"/>
              <a:t>) </a:t>
            </a:r>
            <a:r>
              <a:rPr lang="zh-TW" altLang="en-US" sz="2200" dirty="0"/>
              <a:t>色情、</a:t>
            </a:r>
            <a:r>
              <a:rPr lang="en-US" altLang="zh-TW" sz="2200" dirty="0"/>
              <a:t>(</a:t>
            </a:r>
            <a:r>
              <a:rPr lang="zh-TW" altLang="en-US" sz="2200" dirty="0"/>
              <a:t>二</a:t>
            </a:r>
            <a:r>
              <a:rPr lang="en-US" altLang="zh-TW" sz="2200" dirty="0"/>
              <a:t>) </a:t>
            </a:r>
            <a:r>
              <a:rPr lang="zh-TW" altLang="en-US" sz="2200" dirty="0"/>
              <a:t>賭博、</a:t>
            </a:r>
            <a:r>
              <a:rPr lang="en-US" altLang="zh-TW" sz="2200" dirty="0"/>
              <a:t>(</a:t>
            </a:r>
            <a:r>
              <a:rPr lang="zh-TW" altLang="en-US" sz="2200" dirty="0"/>
              <a:t>三</a:t>
            </a:r>
            <a:r>
              <a:rPr lang="en-US" altLang="zh-TW" sz="2200" dirty="0"/>
              <a:t>) </a:t>
            </a:r>
            <a:r>
              <a:rPr lang="zh-TW" altLang="en-US" sz="2200" dirty="0"/>
              <a:t>暴力恐怖、</a:t>
            </a:r>
            <a:r>
              <a:rPr lang="en-US" altLang="zh-TW" sz="2200" dirty="0"/>
              <a:t>(</a:t>
            </a:r>
            <a:r>
              <a:rPr lang="zh-TW" altLang="en-US" sz="2200" dirty="0"/>
              <a:t>四</a:t>
            </a:r>
            <a:r>
              <a:rPr lang="en-US" altLang="zh-TW" sz="2200" dirty="0"/>
              <a:t>) </a:t>
            </a:r>
            <a:r>
              <a:rPr lang="zh-TW" altLang="en-US" sz="2200" dirty="0"/>
              <a:t>毒品與藥物濫用及</a:t>
            </a:r>
            <a:r>
              <a:rPr lang="en-US" altLang="zh-TW" sz="2200" dirty="0"/>
              <a:t>(</a:t>
            </a:r>
            <a:r>
              <a:rPr lang="zh-TW" altLang="en-US" sz="2200" dirty="0"/>
              <a:t>五</a:t>
            </a:r>
            <a:r>
              <a:rPr lang="en-US" altLang="zh-TW" sz="2200" dirty="0"/>
              <a:t>)</a:t>
            </a:r>
            <a:r>
              <a:rPr lang="zh-TW" altLang="en-US" sz="2200" dirty="0" smtClean="0"/>
              <a:t>其他 等</a:t>
            </a:r>
            <a:r>
              <a:rPr lang="zh-TW" altLang="en-US" sz="2200" dirty="0"/>
              <a:t>五大類</a:t>
            </a:r>
            <a:r>
              <a:rPr lang="zh-TW" altLang="en-US" sz="2200" dirty="0" smtClean="0"/>
              <a:t>。</a:t>
            </a:r>
            <a:endParaRPr lang="en-US" altLang="zh-TW" sz="2200" dirty="0" smtClean="0"/>
          </a:p>
          <a:p>
            <a:pPr marL="0" indent="0">
              <a:buNone/>
            </a:pPr>
            <a:endParaRPr lang="en-US" altLang="zh-TW" dirty="0" smtClean="0"/>
          </a:p>
          <a:p>
            <a:r>
              <a:rPr lang="zh-TW" altLang="en-US" dirty="0" smtClean="0"/>
              <a:t>防護首頁：</a:t>
            </a:r>
            <a:r>
              <a:rPr lang="zh-TW" altLang="en-US" dirty="0">
                <a:hlinkClick r:id="rId2"/>
              </a:rPr>
              <a:t>連結</a:t>
            </a:r>
            <a:r>
              <a:rPr lang="en-US" altLang="zh-TW" dirty="0" smtClean="0"/>
              <a:t>(</a:t>
            </a:r>
            <a:r>
              <a:rPr lang="zh-TW" altLang="en-US" dirty="0" smtClean="0"/>
              <a:t>請點選</a:t>
            </a:r>
            <a:r>
              <a:rPr lang="en-US" altLang="zh-TW" dirty="0" smtClean="0"/>
              <a:t>)</a:t>
            </a:r>
            <a:r>
              <a:rPr lang="zh-TW" altLang="en-US" dirty="0" smtClean="0"/>
              <a:t>。</a:t>
            </a:r>
            <a:endParaRPr lang="en-US" altLang="zh-TW" dirty="0" smtClean="0"/>
          </a:p>
          <a:p>
            <a:r>
              <a:rPr lang="zh-TW" altLang="en-US" dirty="0" smtClean="0"/>
              <a:t>使用者或管理者，發現網站誤擋、或該阻擋卻未阻擋的網站時，請通報中山大學防護團隊，聯絡資訊請參閱簡報最後一頁。</a:t>
            </a:r>
            <a:endParaRPr lang="en-US" altLang="zh-TW" dirty="0"/>
          </a:p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36036943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/>
        <p:txBody>
          <a:bodyPr/>
          <a:lstStyle/>
          <a:p>
            <a:r>
              <a:rPr lang="zh-TW" altLang="en-US" dirty="0" smtClean="0"/>
              <a:t>分類審議原則</a:t>
            </a:r>
            <a:endParaRPr lang="zh-TW" altLang="en-US" dirty="0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/>
          <a:lstStyle/>
          <a:p>
            <a:endParaRPr lang="zh-TW" altLang="en-US" dirty="0"/>
          </a:p>
        </p:txBody>
      </p:sp>
      <p:pic>
        <p:nvPicPr>
          <p:cNvPr id="7" name="內容版面配置區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74574" y="147269"/>
            <a:ext cx="7262843" cy="65634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556160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312027" y="2536612"/>
            <a:ext cx="9601196" cy="1303867"/>
          </a:xfrm>
        </p:spPr>
        <p:txBody>
          <a:bodyPr/>
          <a:lstStyle/>
          <a:p>
            <a:r>
              <a:rPr lang="zh-TW" altLang="en-US" dirty="0" smtClean="0"/>
              <a:t>防護服務運作之防護回饋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426225612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(HTTP)</a:t>
            </a:r>
            <a:r>
              <a:rPr lang="zh-TW" altLang="en-US" dirty="0" smtClean="0"/>
              <a:t>防護畫面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5" name="內容版面配置區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97147" y="2557463"/>
            <a:ext cx="8397705" cy="3317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438878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ln>
            <a:noFill/>
          </a:ln>
        </p:spPr>
        <p:txBody>
          <a:bodyPr/>
          <a:lstStyle/>
          <a:p>
            <a:r>
              <a:rPr lang="en-US" altLang="zh-TW" dirty="0" smtClean="0"/>
              <a:t>(HTTP</a:t>
            </a:r>
            <a:r>
              <a:rPr lang="en-US" altLang="zh-TW" dirty="0" smtClean="0">
                <a:solidFill>
                  <a:srgbClr val="FF0000"/>
                </a:solidFill>
              </a:rPr>
              <a:t>S</a:t>
            </a:r>
            <a:r>
              <a:rPr lang="en-US" altLang="zh-TW" dirty="0" smtClean="0"/>
              <a:t>)</a:t>
            </a:r>
            <a:r>
              <a:rPr lang="zh-TW" altLang="en-US" smtClean="0"/>
              <a:t>防護畫面</a:t>
            </a:r>
            <a:endParaRPr lang="zh-TW" altLang="en-US" dirty="0"/>
          </a:p>
        </p:txBody>
      </p:sp>
      <p:pic>
        <p:nvPicPr>
          <p:cNvPr id="5" name="圖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94175" y="3241793"/>
            <a:ext cx="4699549" cy="3406628"/>
          </a:xfrm>
          <a:prstGeom prst="rect">
            <a:avLst/>
          </a:prstGeom>
        </p:spPr>
      </p:pic>
      <p:sp>
        <p:nvSpPr>
          <p:cNvPr id="7" name="內容版面配置區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dirty="0" smtClean="0"/>
              <a:t>將網址列中</a:t>
            </a:r>
            <a:r>
              <a:rPr lang="en-US" altLang="zh-TW" dirty="0" smtClean="0"/>
              <a:t>https://(</a:t>
            </a:r>
            <a:r>
              <a:rPr lang="zh-TW" altLang="en-US" dirty="0" smtClean="0"/>
              <a:t>左圖</a:t>
            </a:r>
            <a:r>
              <a:rPr lang="en-US" altLang="zh-TW" dirty="0" smtClean="0"/>
              <a:t>)</a:t>
            </a:r>
            <a:r>
              <a:rPr lang="zh-TW" altLang="en-US" dirty="0" smtClean="0"/>
              <a:t>的</a:t>
            </a:r>
            <a:r>
              <a:rPr lang="en-US" altLang="zh-TW" dirty="0" smtClean="0"/>
              <a:t>s</a:t>
            </a:r>
            <a:r>
              <a:rPr lang="zh-TW" altLang="en-US" dirty="0" smtClean="0"/>
              <a:t>，刪除掉後</a:t>
            </a:r>
            <a:r>
              <a:rPr lang="en-US" altLang="zh-TW" dirty="0" smtClean="0"/>
              <a:t>(</a:t>
            </a:r>
            <a:r>
              <a:rPr lang="zh-TW" altLang="en-US" dirty="0" smtClean="0"/>
              <a:t>右圖</a:t>
            </a:r>
            <a:r>
              <a:rPr lang="en-US" altLang="zh-TW" dirty="0" smtClean="0"/>
              <a:t>)</a:t>
            </a:r>
            <a:r>
              <a:rPr lang="zh-TW" altLang="en-US" dirty="0" smtClean="0"/>
              <a:t>將會顯示防護畫面。</a:t>
            </a:r>
            <a:endParaRPr lang="zh-TW" altLang="en-US" dirty="0"/>
          </a:p>
        </p:txBody>
      </p:sp>
      <p:sp>
        <p:nvSpPr>
          <p:cNvPr id="11" name="向右箭號 10"/>
          <p:cNvSpPr/>
          <p:nvPr/>
        </p:nvSpPr>
        <p:spPr>
          <a:xfrm>
            <a:off x="5754910" y="4755371"/>
            <a:ext cx="978408" cy="484632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srgbClr val="FF0000"/>
              </a:solidFill>
            </a:endParaRPr>
          </a:p>
        </p:txBody>
      </p:sp>
      <p:pic>
        <p:nvPicPr>
          <p:cNvPr id="9" name="圖片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31294" y="3241793"/>
            <a:ext cx="6606689" cy="34665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832155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312027" y="2536612"/>
            <a:ext cx="9601196" cy="1303867"/>
          </a:xfrm>
        </p:spPr>
        <p:txBody>
          <a:bodyPr/>
          <a:lstStyle/>
          <a:p>
            <a:r>
              <a:rPr lang="zh-TW" altLang="en-US" dirty="0" smtClean="0"/>
              <a:t>黑單名建議與白名單回饋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53732337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295402" y="982133"/>
            <a:ext cx="9601196" cy="713664"/>
          </a:xfrm>
        </p:spPr>
        <p:txBody>
          <a:bodyPr>
            <a:normAutofit fontScale="90000"/>
          </a:bodyPr>
          <a:lstStyle/>
          <a:p>
            <a:r>
              <a:rPr lang="zh-TW" altLang="en-US" dirty="0" smtClean="0"/>
              <a:t>網站回饋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6" name="圖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0" y="1728000"/>
            <a:ext cx="6647586" cy="50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197157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295402" y="982133"/>
            <a:ext cx="9601196" cy="713664"/>
          </a:xfrm>
        </p:spPr>
        <p:txBody>
          <a:bodyPr>
            <a:normAutofit fontScale="90000"/>
          </a:bodyPr>
          <a:lstStyle/>
          <a:p>
            <a:r>
              <a:rPr lang="zh-TW" altLang="en-US" dirty="0" smtClean="0"/>
              <a:t>網站建議</a:t>
            </a:r>
            <a:endParaRPr lang="zh-TW" altLang="en-US" dirty="0"/>
          </a:p>
        </p:txBody>
      </p:sp>
      <p:pic>
        <p:nvPicPr>
          <p:cNvPr id="5" name="圖片 4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0" y="1728000"/>
            <a:ext cx="6649200" cy="50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587519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團隊聯絡資訊</a:t>
            </a:r>
            <a:r>
              <a:rPr lang="en-US" altLang="zh-TW" dirty="0" smtClean="0"/>
              <a:t>(</a:t>
            </a:r>
            <a:r>
              <a:rPr lang="zh-TW" altLang="en-US" dirty="0" smtClean="0">
                <a:solidFill>
                  <a:srgbClr val="FF0000"/>
                </a:solidFill>
              </a:rPr>
              <a:t>重要</a:t>
            </a:r>
            <a:r>
              <a:rPr lang="en-US" altLang="zh-TW" dirty="0" smtClean="0"/>
              <a:t>)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dirty="0"/>
              <a:t>不當資訊防護系統</a:t>
            </a:r>
          </a:p>
          <a:p>
            <a:pPr lvl="1"/>
            <a:r>
              <a:rPr lang="zh-TW" altLang="en-US" dirty="0"/>
              <a:t>由國立中山大學</a:t>
            </a:r>
            <a:r>
              <a:rPr lang="en-US" altLang="zh-TW" dirty="0"/>
              <a:t>-</a:t>
            </a:r>
            <a:r>
              <a:rPr lang="zh-TW" altLang="en-US" dirty="0"/>
              <a:t>圖書與資訊</a:t>
            </a:r>
            <a:r>
              <a:rPr lang="zh-TW" altLang="en-US" dirty="0" smtClean="0"/>
              <a:t>處 資訊安全組（</a:t>
            </a:r>
            <a:r>
              <a:rPr lang="zh-TW" altLang="en-US" dirty="0"/>
              <a:t>高屏澎區網中心）維運</a:t>
            </a:r>
          </a:p>
          <a:p>
            <a:endParaRPr lang="zh-TW" altLang="en-US" dirty="0"/>
          </a:p>
          <a:p>
            <a:r>
              <a:rPr lang="zh-TW" altLang="en-US" dirty="0"/>
              <a:t>服務</a:t>
            </a:r>
            <a:r>
              <a:rPr lang="zh-TW" altLang="en-US" dirty="0" smtClean="0"/>
              <a:t>團隊信箱：</a:t>
            </a:r>
            <a:r>
              <a:rPr lang="en-US" altLang="zh-TW" dirty="0"/>
              <a:t>tanwp@mail.nsysu.edu.tw</a:t>
            </a:r>
          </a:p>
          <a:p>
            <a:r>
              <a:rPr lang="zh-TW" altLang="en-US" dirty="0" smtClean="0"/>
              <a:t>服務電話</a:t>
            </a:r>
            <a:r>
              <a:rPr lang="zh-TW" altLang="en-US" dirty="0"/>
              <a:t>： </a:t>
            </a:r>
            <a:r>
              <a:rPr lang="en-US" altLang="zh-TW" dirty="0"/>
              <a:t>(07) 525-2000 Ext 2500</a:t>
            </a:r>
            <a:r>
              <a:rPr lang="zh-TW" altLang="en-US" dirty="0"/>
              <a:t>、</a:t>
            </a:r>
            <a:r>
              <a:rPr lang="en-US" altLang="zh-TW" dirty="0"/>
              <a:t>2519</a:t>
            </a:r>
            <a:r>
              <a:rPr lang="zh-TW" altLang="en-US" dirty="0"/>
              <a:t>、</a:t>
            </a:r>
            <a:r>
              <a:rPr lang="en-US" altLang="zh-TW" dirty="0"/>
              <a:t>2515</a:t>
            </a:r>
            <a:r>
              <a:rPr lang="zh-TW" altLang="en-US" dirty="0"/>
              <a:t>、</a:t>
            </a:r>
            <a:r>
              <a:rPr lang="en-US" altLang="zh-TW" dirty="0"/>
              <a:t>2518</a:t>
            </a:r>
            <a:r>
              <a:rPr lang="zh-TW" altLang="en-US" dirty="0"/>
              <a:t>、</a:t>
            </a:r>
            <a:r>
              <a:rPr lang="en-US" altLang="zh-TW" dirty="0"/>
              <a:t>2509</a:t>
            </a:r>
          </a:p>
          <a:p>
            <a:r>
              <a:rPr lang="zh-TW" altLang="en-US" dirty="0" smtClean="0"/>
              <a:t>學校地址</a:t>
            </a:r>
            <a:r>
              <a:rPr lang="zh-TW" altLang="en-US" dirty="0"/>
              <a:t>：</a:t>
            </a:r>
            <a:r>
              <a:rPr lang="en-US" altLang="zh-TW" dirty="0" smtClean="0"/>
              <a:t>804</a:t>
            </a:r>
            <a:r>
              <a:rPr lang="zh-TW" altLang="en-US" dirty="0" smtClean="0"/>
              <a:t> </a:t>
            </a:r>
            <a:r>
              <a:rPr lang="en-US" altLang="zh-TW" dirty="0" smtClean="0"/>
              <a:t>24 </a:t>
            </a:r>
            <a:r>
              <a:rPr lang="zh-TW" altLang="en-US" dirty="0"/>
              <a:t>高雄市鼓山區蓮海路</a:t>
            </a:r>
            <a:r>
              <a:rPr lang="en-US" altLang="zh-TW" dirty="0"/>
              <a:t>70</a:t>
            </a:r>
            <a:r>
              <a:rPr lang="zh-TW" altLang="en-US" dirty="0" smtClean="0"/>
              <a:t>號</a:t>
            </a:r>
            <a:endParaRPr lang="zh-TW" altLang="en-US" dirty="0"/>
          </a:p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15034056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有機">
  <a:themeElements>
    <a:clrScheme name="Organic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B15E28"/>
      </a:accent1>
      <a:accent2>
        <a:srgbClr val="B13228"/>
      </a:accent2>
      <a:accent3>
        <a:srgbClr val="8B7B56"/>
      </a:accent3>
      <a:accent4>
        <a:srgbClr val="E09C41"/>
      </a:accent4>
      <a:accent5>
        <a:srgbClr val="9EAE51"/>
      </a:accent5>
      <a:accent6>
        <a:srgbClr val="6E7355"/>
      </a:accent6>
      <a:hlink>
        <a:srgbClr val="D37A21"/>
      </a:hlink>
      <a:folHlink>
        <a:srgbClr val="CA8F55"/>
      </a:folHlink>
    </a:clrScheme>
    <a:fontScheme name="Organic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c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039A4B3-0617-4CFC-B614-27363ECC28AC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353</TotalTime>
  <Words>329</Words>
  <Application>Microsoft Office PowerPoint</Application>
  <PresentationFormat>寬螢幕</PresentationFormat>
  <Paragraphs>28</Paragraphs>
  <Slides>12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5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12</vt:i4>
      </vt:variant>
    </vt:vector>
  </HeadingPairs>
  <TitlesOfParts>
    <vt:vector size="18" baseType="lpstr">
      <vt:lpstr>微軟正黑體</vt:lpstr>
      <vt:lpstr>新細明體</vt:lpstr>
      <vt:lpstr>Arial</vt:lpstr>
      <vt:lpstr>Garamond</vt:lpstr>
      <vt:lpstr>Times New Roman</vt:lpstr>
      <vt:lpstr>有機</vt:lpstr>
      <vt:lpstr>不當資訊防護系統(TANWP)</vt:lpstr>
      <vt:lpstr>防護願景</vt:lpstr>
      <vt:lpstr>防護系統介紹</vt:lpstr>
      <vt:lpstr>防護系統介紹(cont.)</vt:lpstr>
      <vt:lpstr>分類審議原則</vt:lpstr>
      <vt:lpstr>防護服務運作之防護回饋</vt:lpstr>
      <vt:lpstr>(HTTP)防護畫面</vt:lpstr>
      <vt:lpstr>(HTTPS)防護畫面</vt:lpstr>
      <vt:lpstr>黑單名建議與白名單回饋</vt:lpstr>
      <vt:lpstr>網站回饋</vt:lpstr>
      <vt:lpstr>網站建議</vt:lpstr>
      <vt:lpstr>團隊聯絡資訊(重要)</vt:lpstr>
    </vt:vector>
  </TitlesOfParts>
  <Company>NSYSU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不當資訊防護系統(TANWP)</dc:title>
  <dc:creator>Jarvis</dc:creator>
  <cp:lastModifiedBy>Jarvis</cp:lastModifiedBy>
  <cp:revision>38</cp:revision>
  <dcterms:created xsi:type="dcterms:W3CDTF">2020-07-07T00:55:19Z</dcterms:created>
  <dcterms:modified xsi:type="dcterms:W3CDTF">2020-09-01T09:23:10Z</dcterms:modified>
</cp:coreProperties>
</file>